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ira Sans" charset="1" panose="020B0503050000020004"/>
      <p:regular r:id="rId10"/>
    </p:embeddedFont>
    <p:embeddedFont>
      <p:font typeface="Fira Sans Bold" charset="1" panose="020B0803050000020004"/>
      <p:regular r:id="rId11"/>
    </p:embeddedFont>
    <p:embeddedFont>
      <p:font typeface="Fira Sans Italics" charset="1" panose="020B0503050000020004"/>
      <p:regular r:id="rId12"/>
    </p:embeddedFont>
    <p:embeddedFont>
      <p:font typeface="Fira Sans Bold Italics" charset="1" panose="020B0803050000020004"/>
      <p:regular r:id="rId13"/>
    </p:embeddedFont>
    <p:embeddedFont>
      <p:font typeface="Fira Sans Thin" charset="1" panose="020B0303050000020004"/>
      <p:regular r:id="rId14"/>
    </p:embeddedFont>
    <p:embeddedFont>
      <p:font typeface="Fira Sans Thin Italics" charset="1" panose="020B0303050000020004"/>
      <p:regular r:id="rId15"/>
    </p:embeddedFont>
    <p:embeddedFont>
      <p:font typeface="Fira Sans Extra-Light" charset="1" panose="020B0403050000020004"/>
      <p:regular r:id="rId16"/>
    </p:embeddedFont>
    <p:embeddedFont>
      <p:font typeface="Fira Sans Extra-Light Italics" charset="1" panose="020B0403050000020004"/>
      <p:regular r:id="rId17"/>
    </p:embeddedFont>
    <p:embeddedFont>
      <p:font typeface="Fira Sans Light" charset="1" panose="020B0403050000020004"/>
      <p:regular r:id="rId18"/>
    </p:embeddedFont>
    <p:embeddedFont>
      <p:font typeface="Fira Sans Light Italics" charset="1" panose="020B0403050000020004"/>
      <p:regular r:id="rId19"/>
    </p:embeddedFont>
    <p:embeddedFont>
      <p:font typeface="Fira Sans Medium" charset="1" panose="020B0603050000020004"/>
      <p:regular r:id="rId20"/>
    </p:embeddedFont>
    <p:embeddedFont>
      <p:font typeface="Fira Sans Medium Italics" charset="1" panose="020B0603050000020004"/>
      <p:regular r:id="rId21"/>
    </p:embeddedFont>
    <p:embeddedFont>
      <p:font typeface="Fira Sans Semi-Bold" charset="1" panose="020B0603050000020004"/>
      <p:regular r:id="rId22"/>
    </p:embeddedFont>
    <p:embeddedFont>
      <p:font typeface="Fira Sans Semi-Bold Italics" charset="1" panose="020B0703050000020004"/>
      <p:regular r:id="rId23"/>
    </p:embeddedFont>
    <p:embeddedFont>
      <p:font typeface="Fira Sans Ultra-Bold" charset="1" panose="020B0903050000020004"/>
      <p:regular r:id="rId24"/>
    </p:embeddedFont>
    <p:embeddedFont>
      <p:font typeface="Fira Sans Ultra-Bold Italics" charset="1" panose="020B0903050000020004"/>
      <p:regular r:id="rId25"/>
    </p:embeddedFont>
    <p:embeddedFont>
      <p:font typeface="Fira Sans Heavy" charset="1" panose="020B0A03050000020004"/>
      <p:regular r:id="rId26"/>
    </p:embeddedFont>
    <p:embeddedFont>
      <p:font typeface="Fira Sans Heavy Italics" charset="1" panose="020B0A0305000002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48" Target="slides/slide21.xml" Type="http://schemas.openxmlformats.org/officeDocument/2006/relationships/slide"/><Relationship Id="rId49" Target="slides/slide22.xml" Type="http://schemas.openxmlformats.org/officeDocument/2006/relationships/slide"/><Relationship Id="rId5" Target="tableStyles.xml" Type="http://schemas.openxmlformats.org/officeDocument/2006/relationships/tableStyles"/><Relationship Id="rId50" Target="slides/slide23.xml" Type="http://schemas.openxmlformats.org/officeDocument/2006/relationships/slide"/><Relationship Id="rId51" Target="slides/slide24.xml" Type="http://schemas.openxmlformats.org/officeDocument/2006/relationships/slide"/><Relationship Id="rId52" Target="slides/slide25.xml" Type="http://schemas.openxmlformats.org/officeDocument/2006/relationships/slide"/><Relationship Id="rId53" Target="slides/slide26.xml" Type="http://schemas.openxmlformats.org/officeDocument/2006/relationships/slide"/><Relationship Id="rId54" Target="slides/slide27.xml" Type="http://schemas.openxmlformats.org/officeDocument/2006/relationships/slide"/><Relationship Id="rId55" Target="slides/slide28.xml" Type="http://schemas.openxmlformats.org/officeDocument/2006/relationships/slide"/><Relationship Id="rId56" Target="slides/slide2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0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2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9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4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5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3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7.jpe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9.jpe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0.jpe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1.jpe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06841" y="-144637"/>
            <a:ext cx="10786223" cy="10576274"/>
            <a:chOff x="0" y="0"/>
            <a:chExt cx="14381630" cy="141016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7042815"/>
              <a:ext cx="12363028" cy="7058883"/>
            </a:xfrm>
            <a:custGeom>
              <a:avLst/>
              <a:gdLst/>
              <a:ahLst/>
              <a:cxnLst/>
              <a:rect r="r" b="b" t="t" l="l"/>
              <a:pathLst>
                <a:path h="7058883" w="12363028">
                  <a:moveTo>
                    <a:pt x="0" y="0"/>
                  </a:moveTo>
                  <a:lnTo>
                    <a:pt x="12363028" y="0"/>
                  </a:lnTo>
                  <a:lnTo>
                    <a:pt x="12363028" y="7058883"/>
                  </a:lnTo>
                  <a:lnTo>
                    <a:pt x="0" y="7058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018602" y="0"/>
              <a:ext cx="12363028" cy="7058883"/>
            </a:xfrm>
            <a:custGeom>
              <a:avLst/>
              <a:gdLst/>
              <a:ahLst/>
              <a:cxnLst/>
              <a:rect r="r" b="b" t="t" l="l"/>
              <a:pathLst>
                <a:path h="7058883" w="12363028">
                  <a:moveTo>
                    <a:pt x="0" y="0"/>
                  </a:moveTo>
                  <a:lnTo>
                    <a:pt x="12363028" y="0"/>
                  </a:lnTo>
                  <a:lnTo>
                    <a:pt x="12363028" y="7058883"/>
                  </a:lnTo>
                  <a:lnTo>
                    <a:pt x="0" y="7058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rot="-10800000">
            <a:off x="1028700" y="5284343"/>
            <a:ext cx="10211441" cy="0"/>
          </a:xfrm>
          <a:prstGeom prst="line">
            <a:avLst/>
          </a:prstGeom>
          <a:ln cap="rnd" w="28575">
            <a:solidFill>
              <a:srgbClr val="86C7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-9401127" y="8681862"/>
            <a:ext cx="15741700" cy="3210276"/>
            <a:chOff x="0" y="0"/>
            <a:chExt cx="26342280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3422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26342280">
                  <a:moveTo>
                    <a:pt x="2479161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4791611" y="5372100"/>
                  </a:lnTo>
                  <a:lnTo>
                    <a:pt x="26342280" y="2686050"/>
                  </a:lnTo>
                  <a:lnTo>
                    <a:pt x="24791611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10211441" cy="3503935"/>
            <a:chOff x="0" y="0"/>
            <a:chExt cx="13615255" cy="467191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13615255" cy="285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800"/>
                </a:lnSpc>
              </a:pPr>
              <a:r>
                <a:rPr lang="en-US" sz="14000" spc="420">
                  <a:solidFill>
                    <a:srgbClr val="1836B2"/>
                  </a:solidFill>
                  <a:latin typeface="Fira Sans Ultra-Bold"/>
                </a:rPr>
                <a:t>CAB SHARE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088431"/>
              <a:ext cx="13615255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A066CB"/>
                  </a:solidFill>
                  <a:latin typeface="Fira Sans Ultra-Bold"/>
                </a:rPr>
                <a:t>by Aman Srivastava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995638"/>
              <a:ext cx="1361525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6064627"/>
            <a:ext cx="10211441" cy="1741810"/>
            <a:chOff x="0" y="0"/>
            <a:chExt cx="13615255" cy="232241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1361525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63815"/>
              <a:ext cx="1361525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775255"/>
              <a:ext cx="1361525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9258300"/>
            <a:ext cx="2549177" cy="697200"/>
          </a:xfrm>
          <a:custGeom>
            <a:avLst/>
            <a:gdLst/>
            <a:ahLst/>
            <a:cxnLst/>
            <a:rect r="r" b="b" t="t" l="l"/>
            <a:pathLst>
              <a:path h="697200" w="2549177">
                <a:moveTo>
                  <a:pt x="0" y="0"/>
                </a:moveTo>
                <a:lnTo>
                  <a:pt x="2549177" y="0"/>
                </a:lnTo>
                <a:lnTo>
                  <a:pt x="2549177" y="697200"/>
                </a:lnTo>
                <a:lnTo>
                  <a:pt x="0" y="69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28700" y="3546663"/>
            <a:ext cx="10211441" cy="4037335"/>
            <a:chOff x="0" y="0"/>
            <a:chExt cx="13615255" cy="538311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13615255" cy="285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6800"/>
                </a:lnSpc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3088431"/>
              <a:ext cx="13615255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A066CB"/>
                  </a:solidFill>
                  <a:latin typeface="Fira Sans Ultra-Bold"/>
                </a:rPr>
                <a:t>Supervised by-</a:t>
              </a:r>
            </a:p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A066CB"/>
                  </a:solidFill>
                  <a:latin typeface="Fira Sans Ultra-Bold"/>
                </a:rPr>
                <a:t>Arpit Khandelwal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4706838"/>
              <a:ext cx="1361525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48500" y="0"/>
            <a:ext cx="5213479" cy="10595091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0" t="-1202" r="0" b="-120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80605" y="3620786"/>
            <a:ext cx="8610163" cy="3045428"/>
            <a:chOff x="0" y="0"/>
            <a:chExt cx="11480217" cy="406057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0"/>
              <a:ext cx="8649945" cy="1928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FFFFFF"/>
                  </a:solidFill>
                  <a:latin typeface="Fira Sans Semi-Bold"/>
                </a:rPr>
                <a:t>Login Page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384295"/>
              <a:ext cx="864994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flipH="true">
              <a:off x="0" y="2737252"/>
              <a:ext cx="11480217" cy="0"/>
            </a:xfrm>
            <a:prstGeom prst="line">
              <a:avLst/>
            </a:prstGeom>
            <a:ln cap="rnd" w="38100">
              <a:solidFill>
                <a:srgbClr val="86C7E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48500" y="0"/>
            <a:ext cx="5213479" cy="10595091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0" t="-1202" r="0" b="-120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80605" y="3014995"/>
            <a:ext cx="8610163" cy="4257009"/>
            <a:chOff x="0" y="0"/>
            <a:chExt cx="11480217" cy="567601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76200"/>
              <a:ext cx="8649945" cy="3562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340"/>
                </a:lnSpc>
              </a:pPr>
              <a:r>
                <a:rPr lang="en-US" sz="9400">
                  <a:solidFill>
                    <a:srgbClr val="FFFFFF"/>
                  </a:solidFill>
                  <a:latin typeface="Fira Sans Semi-Bold"/>
                </a:rPr>
                <a:t>Onboarding Page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999737"/>
              <a:ext cx="864994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flipH="true">
              <a:off x="0" y="4352694"/>
              <a:ext cx="11480217" cy="0"/>
            </a:xfrm>
            <a:prstGeom prst="line">
              <a:avLst/>
            </a:prstGeom>
            <a:ln cap="rnd" w="38100">
              <a:solidFill>
                <a:srgbClr val="86C7E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48500" y="0"/>
            <a:ext cx="5213479" cy="10595091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0" t="-1202" r="0" b="-120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80605" y="3620786"/>
            <a:ext cx="8610163" cy="3045428"/>
            <a:chOff x="0" y="0"/>
            <a:chExt cx="11480217" cy="406057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0"/>
              <a:ext cx="8649945" cy="1928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FFFFFF"/>
                  </a:solidFill>
                  <a:latin typeface="Fira Sans Bold"/>
                </a:rPr>
                <a:t>Homepage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384295"/>
              <a:ext cx="864994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flipH="true">
              <a:off x="0" y="2737252"/>
              <a:ext cx="11480217" cy="0"/>
            </a:xfrm>
            <a:prstGeom prst="line">
              <a:avLst/>
            </a:prstGeom>
            <a:ln cap="rnd" w="38100">
              <a:solidFill>
                <a:srgbClr val="86C7E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48500" y="0"/>
            <a:ext cx="5213479" cy="10595091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0" t="-1202" r="0" b="-120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80605" y="2925461"/>
            <a:ext cx="8610163" cy="4436078"/>
            <a:chOff x="0" y="0"/>
            <a:chExt cx="11480217" cy="591477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0"/>
              <a:ext cx="8649945" cy="3782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FFFFFF"/>
                  </a:solidFill>
                  <a:latin typeface="Fira Sans Semi-Bold"/>
                </a:rPr>
                <a:t>Profile Page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238495"/>
              <a:ext cx="864994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flipH="true">
              <a:off x="0" y="4591452"/>
              <a:ext cx="11480217" cy="0"/>
            </a:xfrm>
            <a:prstGeom prst="line">
              <a:avLst/>
            </a:prstGeom>
            <a:ln cap="rnd" w="38100">
              <a:solidFill>
                <a:srgbClr val="86C7E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48500" y="0"/>
            <a:ext cx="5213479" cy="10595091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0" t="-1202" r="0" b="-120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80605" y="2925461"/>
            <a:ext cx="8610163" cy="4436078"/>
            <a:chOff x="0" y="0"/>
            <a:chExt cx="11480217" cy="591477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0"/>
              <a:ext cx="8649945" cy="3782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FFFFFF"/>
                  </a:solidFill>
                  <a:latin typeface="Fira Sans Semi-Bold"/>
                </a:rPr>
                <a:t>Set Travel Details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238495"/>
              <a:ext cx="864994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flipH="true">
              <a:off x="0" y="4591452"/>
              <a:ext cx="11480217" cy="0"/>
            </a:xfrm>
            <a:prstGeom prst="line">
              <a:avLst/>
            </a:prstGeom>
            <a:ln cap="rnd" w="38100">
              <a:solidFill>
                <a:srgbClr val="86C7E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48500" y="0"/>
            <a:ext cx="5213479" cy="10595091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0" t="-1202" r="0" b="-120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80605" y="2658761"/>
            <a:ext cx="8610163" cy="4969478"/>
            <a:chOff x="0" y="0"/>
            <a:chExt cx="11480217" cy="662597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0"/>
              <a:ext cx="8649945" cy="3782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FFFFFF"/>
                  </a:solidFill>
                  <a:latin typeface="Fira Sans Semi-Bold"/>
                </a:rPr>
                <a:t>Product</a:t>
              </a:r>
            </a:p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FFFFFF"/>
                  </a:solidFill>
                  <a:latin typeface="Fira Sans Semi-Bold"/>
                </a:rPr>
                <a:t>or service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238495"/>
              <a:ext cx="8649945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FFFFFF"/>
                  </a:solidFill>
                  <a:latin typeface="Fira Sans Light"/>
                </a:rPr>
                <a:t>Write an intriguing summary</a:t>
              </a:r>
            </a:p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FFFFFF"/>
                  </a:solidFill>
                  <a:latin typeface="Fira Sans Light"/>
                </a:rPr>
                <a:t>of what your company does.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-10800000">
              <a:off x="0" y="4572402"/>
              <a:ext cx="11480217" cy="0"/>
            </a:xfrm>
            <a:prstGeom prst="line">
              <a:avLst/>
            </a:prstGeom>
            <a:ln cap="rnd" w="38100">
              <a:solidFill>
                <a:srgbClr val="86C7E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48500" y="0"/>
            <a:ext cx="5213479" cy="10595091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9880605" y="2925461"/>
            <a:ext cx="8610163" cy="4436078"/>
            <a:chOff x="0" y="0"/>
            <a:chExt cx="11480217" cy="591477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0"/>
              <a:ext cx="8649945" cy="3782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FFFFFF"/>
                  </a:solidFill>
                  <a:latin typeface="Fira Sans Semi-Bold"/>
                </a:rPr>
                <a:t>Sending Request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238495"/>
              <a:ext cx="864994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flipH="true">
              <a:off x="0" y="4591452"/>
              <a:ext cx="11480217" cy="0"/>
            </a:xfrm>
            <a:prstGeom prst="line">
              <a:avLst/>
            </a:prstGeom>
            <a:ln cap="rnd" w="38100">
              <a:solidFill>
                <a:srgbClr val="86C7E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748500" y="0"/>
            <a:ext cx="5213479" cy="10595091"/>
            <a:chOff x="0" y="0"/>
            <a:chExt cx="5001260" cy="101638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0" t="-1202" r="0" b="-1202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48500" y="0"/>
            <a:ext cx="5213479" cy="10595091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0" t="-1202" r="0" b="-120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80605" y="2925461"/>
            <a:ext cx="8610163" cy="4436078"/>
            <a:chOff x="0" y="0"/>
            <a:chExt cx="11480217" cy="591477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0"/>
              <a:ext cx="8649945" cy="3782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FFFFFF"/>
                  </a:solidFill>
                  <a:latin typeface="Fira Sans Semi-Bold"/>
                </a:rPr>
                <a:t>Sent Requests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238495"/>
              <a:ext cx="864994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flipH="true">
              <a:off x="0" y="4591452"/>
              <a:ext cx="11480217" cy="0"/>
            </a:xfrm>
            <a:prstGeom prst="line">
              <a:avLst/>
            </a:prstGeom>
            <a:ln cap="rnd" w="38100">
              <a:solidFill>
                <a:srgbClr val="86C7E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48500" y="0"/>
            <a:ext cx="5213479" cy="10595091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0" t="-1202" r="0" b="-120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80605" y="3667458"/>
            <a:ext cx="8610163" cy="2952084"/>
            <a:chOff x="0" y="0"/>
            <a:chExt cx="11480217" cy="393611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76200"/>
              <a:ext cx="8649945" cy="1822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340"/>
                </a:lnSpc>
              </a:pPr>
              <a:r>
                <a:rPr lang="en-US" sz="9400">
                  <a:solidFill>
                    <a:srgbClr val="FFFFFF"/>
                  </a:solidFill>
                  <a:latin typeface="Fira Sans Semi-Bold"/>
                </a:rPr>
                <a:t>Notification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259837"/>
              <a:ext cx="864994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FFFFFF"/>
                  </a:solidFill>
                  <a:latin typeface="Fira Sans"/>
                </a:rPr>
                <a:t>=</a:t>
              </a:r>
            </a:p>
          </p:txBody>
        </p:sp>
        <p:sp>
          <p:nvSpPr>
            <p:cNvPr name="AutoShape 8" id="8"/>
            <p:cNvSpPr/>
            <p:nvPr/>
          </p:nvSpPr>
          <p:spPr>
            <a:xfrm flipH="true">
              <a:off x="0" y="2612794"/>
              <a:ext cx="11480217" cy="0"/>
            </a:xfrm>
            <a:prstGeom prst="line">
              <a:avLst/>
            </a:prstGeom>
            <a:ln cap="rnd" w="38100">
              <a:solidFill>
                <a:srgbClr val="86C7E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48500" y="0"/>
            <a:ext cx="5213479" cy="10595091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0" t="-1202" r="0" b="-120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80605" y="2925461"/>
            <a:ext cx="8610163" cy="4436078"/>
            <a:chOff x="0" y="0"/>
            <a:chExt cx="11480217" cy="591477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0"/>
              <a:ext cx="8649945" cy="3782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FFFFFF"/>
                  </a:solidFill>
                  <a:latin typeface="Fira Sans Semi-Bold"/>
                </a:rPr>
                <a:t>Request Recieved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238495"/>
              <a:ext cx="864994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FFFFFF"/>
                  </a:solidFill>
                  <a:latin typeface="Fira Sans"/>
                </a:rPr>
                <a:t>=</a:t>
              </a:r>
            </a:p>
          </p:txBody>
        </p:sp>
        <p:sp>
          <p:nvSpPr>
            <p:cNvPr name="AutoShape 8" id="8"/>
            <p:cNvSpPr/>
            <p:nvPr/>
          </p:nvSpPr>
          <p:spPr>
            <a:xfrm flipH="true">
              <a:off x="0" y="4591452"/>
              <a:ext cx="11480217" cy="0"/>
            </a:xfrm>
            <a:prstGeom prst="line">
              <a:avLst/>
            </a:prstGeom>
            <a:ln cap="rnd" w="38100">
              <a:solidFill>
                <a:srgbClr val="86C7E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43734" y="5058033"/>
            <a:ext cx="780651" cy="780651"/>
          </a:xfrm>
          <a:custGeom>
            <a:avLst/>
            <a:gdLst/>
            <a:ahLst/>
            <a:cxnLst/>
            <a:rect r="r" b="b" t="t" l="l"/>
            <a:pathLst>
              <a:path h="780651" w="780651">
                <a:moveTo>
                  <a:pt x="0" y="0"/>
                </a:moveTo>
                <a:lnTo>
                  <a:pt x="780650" y="0"/>
                </a:lnTo>
                <a:lnTo>
                  <a:pt x="780650" y="780651"/>
                </a:lnTo>
                <a:lnTo>
                  <a:pt x="0" y="780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2073" y="5058033"/>
            <a:ext cx="689811" cy="780651"/>
          </a:xfrm>
          <a:custGeom>
            <a:avLst/>
            <a:gdLst/>
            <a:ahLst/>
            <a:cxnLst/>
            <a:rect r="r" b="b" t="t" l="l"/>
            <a:pathLst>
              <a:path h="780651" w="689811">
                <a:moveTo>
                  <a:pt x="0" y="0"/>
                </a:moveTo>
                <a:lnTo>
                  <a:pt x="689811" y="0"/>
                </a:lnTo>
                <a:lnTo>
                  <a:pt x="689811" y="780651"/>
                </a:lnTo>
                <a:lnTo>
                  <a:pt x="0" y="780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95394" y="5058033"/>
            <a:ext cx="596133" cy="780651"/>
          </a:xfrm>
          <a:custGeom>
            <a:avLst/>
            <a:gdLst/>
            <a:ahLst/>
            <a:cxnLst/>
            <a:rect r="r" b="b" t="t" l="l"/>
            <a:pathLst>
              <a:path h="780651" w="596133">
                <a:moveTo>
                  <a:pt x="0" y="0"/>
                </a:moveTo>
                <a:lnTo>
                  <a:pt x="596133" y="0"/>
                </a:lnTo>
                <a:lnTo>
                  <a:pt x="596133" y="780651"/>
                </a:lnTo>
                <a:lnTo>
                  <a:pt x="0" y="780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28282" y="1028700"/>
            <a:ext cx="2549177" cy="697200"/>
          </a:xfrm>
          <a:custGeom>
            <a:avLst/>
            <a:gdLst/>
            <a:ahLst/>
            <a:cxnLst/>
            <a:rect r="r" b="b" t="t" l="l"/>
            <a:pathLst>
              <a:path h="697200" w="2549177">
                <a:moveTo>
                  <a:pt x="0" y="0"/>
                </a:moveTo>
                <a:lnTo>
                  <a:pt x="2549177" y="0"/>
                </a:lnTo>
                <a:lnTo>
                  <a:pt x="2549177" y="697200"/>
                </a:lnTo>
                <a:lnTo>
                  <a:pt x="0" y="6972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6221815"/>
            <a:ext cx="3992831" cy="1809750"/>
            <a:chOff x="0" y="0"/>
            <a:chExt cx="5323774" cy="24130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736725"/>
              <a:ext cx="5323774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5323774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Ultra-Bold"/>
                </a:rPr>
                <a:t>Cost Inefficiency in Transportation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143734" y="6221815"/>
            <a:ext cx="3629457" cy="2876550"/>
            <a:chOff x="0" y="0"/>
            <a:chExt cx="4839277" cy="38354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3159125"/>
              <a:ext cx="483927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4839277" cy="285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Ultra-Bold"/>
                </a:rPr>
                <a:t>Limited Transportation Options and Connectivity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895394" y="6221815"/>
            <a:ext cx="3629457" cy="1809750"/>
            <a:chOff x="0" y="0"/>
            <a:chExt cx="4839277" cy="241300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736725"/>
              <a:ext cx="483927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4839277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Ultra-Bold"/>
                </a:rPr>
                <a:t>Lack of Shared Travel Options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92073" y="1188635"/>
            <a:ext cx="11132246" cy="2209721"/>
            <a:chOff x="0" y="0"/>
            <a:chExt cx="14842995" cy="294629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5250"/>
              <a:ext cx="14842995" cy="1928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1836B2"/>
                  </a:solidFill>
                  <a:latin typeface="Fira Sans Semi-Bold"/>
                </a:rPr>
                <a:t>Problem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270019"/>
              <a:ext cx="1484299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Problem faced by commuting students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48500" y="0"/>
            <a:ext cx="5213479" cy="10595091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0" t="-1202" r="0" b="-120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80605" y="2925461"/>
            <a:ext cx="8610163" cy="4436078"/>
            <a:chOff x="0" y="0"/>
            <a:chExt cx="11480217" cy="591477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0"/>
              <a:ext cx="8649945" cy="3782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FFFFFF"/>
                  </a:solidFill>
                  <a:latin typeface="Fira Sans Bold"/>
                </a:rPr>
                <a:t>Confirmed Travels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238495"/>
              <a:ext cx="864994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FFFFFF"/>
                  </a:solidFill>
                  <a:latin typeface="Fira Sans"/>
                </a:rPr>
                <a:t>=</a:t>
              </a:r>
            </a:p>
          </p:txBody>
        </p:sp>
        <p:sp>
          <p:nvSpPr>
            <p:cNvPr name="AutoShape 8" id="8"/>
            <p:cNvSpPr/>
            <p:nvPr/>
          </p:nvSpPr>
          <p:spPr>
            <a:xfrm flipH="true">
              <a:off x="0" y="4591452"/>
              <a:ext cx="11480217" cy="0"/>
            </a:xfrm>
            <a:prstGeom prst="line">
              <a:avLst/>
            </a:prstGeom>
            <a:ln cap="rnd" w="38100">
              <a:solidFill>
                <a:srgbClr val="86C7E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48500" y="0"/>
            <a:ext cx="5213479" cy="10595091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0" t="-1202" r="0" b="-120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80605" y="2925461"/>
            <a:ext cx="8610163" cy="4436078"/>
            <a:chOff x="0" y="0"/>
            <a:chExt cx="11480217" cy="591477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0"/>
              <a:ext cx="8649945" cy="3782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FFFFFF"/>
                  </a:solidFill>
                  <a:latin typeface="Fira Sans Semi-Bold"/>
                </a:rPr>
                <a:t>In-app messaging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238495"/>
              <a:ext cx="864994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FFFFFF"/>
                  </a:solidFill>
                  <a:latin typeface="Fira Sans"/>
                </a:rPr>
                <a:t>=</a:t>
              </a:r>
            </a:p>
          </p:txBody>
        </p:sp>
        <p:sp>
          <p:nvSpPr>
            <p:cNvPr name="AutoShape 8" id="8"/>
            <p:cNvSpPr/>
            <p:nvPr/>
          </p:nvSpPr>
          <p:spPr>
            <a:xfrm flipH="true">
              <a:off x="0" y="4591452"/>
              <a:ext cx="11480217" cy="0"/>
            </a:xfrm>
            <a:prstGeom prst="line">
              <a:avLst/>
            </a:prstGeom>
            <a:ln cap="rnd" w="38100">
              <a:solidFill>
                <a:srgbClr val="86C7E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48500" y="0"/>
            <a:ext cx="5213479" cy="10595091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0" t="-1202" r="0" b="-120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80605" y="2925461"/>
            <a:ext cx="8610163" cy="4436078"/>
            <a:chOff x="0" y="0"/>
            <a:chExt cx="11480217" cy="591477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0"/>
              <a:ext cx="8649945" cy="3782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FFFFFF"/>
                  </a:solidFill>
                  <a:latin typeface="Fira Sans Semi-Bold"/>
                </a:rPr>
                <a:t>In-app messaging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238495"/>
              <a:ext cx="864994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FFFFFF"/>
                  </a:solidFill>
                  <a:latin typeface="Fira Sans"/>
                </a:rPr>
                <a:t>=</a:t>
              </a:r>
            </a:p>
          </p:txBody>
        </p:sp>
        <p:sp>
          <p:nvSpPr>
            <p:cNvPr name="AutoShape 8" id="8"/>
            <p:cNvSpPr/>
            <p:nvPr/>
          </p:nvSpPr>
          <p:spPr>
            <a:xfrm flipH="true">
              <a:off x="0" y="4591452"/>
              <a:ext cx="11480217" cy="0"/>
            </a:xfrm>
            <a:prstGeom prst="line">
              <a:avLst/>
            </a:prstGeom>
            <a:ln cap="rnd" w="38100">
              <a:solidFill>
                <a:srgbClr val="86C7E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48500" y="0"/>
            <a:ext cx="5213479" cy="10595091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0" t="-1202" r="0" b="-120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80605" y="3014995"/>
            <a:ext cx="8610163" cy="4257009"/>
            <a:chOff x="0" y="0"/>
            <a:chExt cx="11480217" cy="567601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76200"/>
              <a:ext cx="8649945" cy="3562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340"/>
                </a:lnSpc>
              </a:pPr>
              <a:r>
                <a:rPr lang="en-US" sz="9400">
                  <a:solidFill>
                    <a:srgbClr val="FFFFFF"/>
                  </a:solidFill>
                  <a:latin typeface="Fira Sans Bold"/>
                </a:rPr>
                <a:t>Message Notification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999737"/>
              <a:ext cx="864994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flipH="true">
              <a:off x="0" y="4352694"/>
              <a:ext cx="11480217" cy="0"/>
            </a:xfrm>
            <a:prstGeom prst="line">
              <a:avLst/>
            </a:prstGeom>
            <a:ln cap="rnd" w="38100">
              <a:solidFill>
                <a:srgbClr val="86C7E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48500" y="0"/>
            <a:ext cx="5213479" cy="10595091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0" t="-1202" r="0" b="-120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80605" y="2925461"/>
            <a:ext cx="8610163" cy="4436078"/>
            <a:chOff x="0" y="0"/>
            <a:chExt cx="11480217" cy="591477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0"/>
              <a:ext cx="8649945" cy="3782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FFFFFF"/>
                  </a:solidFill>
                  <a:latin typeface="Fira Sans Semi-Bold"/>
                </a:rPr>
                <a:t>Filter Options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238495"/>
              <a:ext cx="864994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FFFFFF"/>
                  </a:solidFill>
                  <a:latin typeface="Fira Sans"/>
                </a:rPr>
                <a:t>=</a:t>
              </a:r>
            </a:p>
          </p:txBody>
        </p:sp>
        <p:sp>
          <p:nvSpPr>
            <p:cNvPr name="AutoShape 8" id="8"/>
            <p:cNvSpPr/>
            <p:nvPr/>
          </p:nvSpPr>
          <p:spPr>
            <a:xfrm flipH="true">
              <a:off x="0" y="4591452"/>
              <a:ext cx="11480217" cy="0"/>
            </a:xfrm>
            <a:prstGeom prst="line">
              <a:avLst/>
            </a:prstGeom>
            <a:ln cap="rnd" w="38100">
              <a:solidFill>
                <a:srgbClr val="86C7E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48500" y="0"/>
            <a:ext cx="5213479" cy="10595091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0" t="-1202" r="0" b="-120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80605" y="3620786"/>
            <a:ext cx="8610163" cy="3045428"/>
            <a:chOff x="0" y="0"/>
            <a:chExt cx="11480217" cy="406057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0"/>
              <a:ext cx="8649945" cy="1928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FFFFFF"/>
                  </a:solidFill>
                  <a:latin typeface="Fira Sans Semi-Bold"/>
                </a:rPr>
                <a:t>Feedback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384295"/>
              <a:ext cx="864994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FFFFFF"/>
                  </a:solidFill>
                  <a:latin typeface="Fira Sans"/>
                </a:rPr>
                <a:t>=</a:t>
              </a:r>
            </a:p>
          </p:txBody>
        </p:sp>
        <p:sp>
          <p:nvSpPr>
            <p:cNvPr name="AutoShape 8" id="8"/>
            <p:cNvSpPr/>
            <p:nvPr/>
          </p:nvSpPr>
          <p:spPr>
            <a:xfrm flipH="true">
              <a:off x="0" y="2737252"/>
              <a:ext cx="11480217" cy="0"/>
            </a:xfrm>
            <a:prstGeom prst="line">
              <a:avLst/>
            </a:prstGeom>
            <a:ln cap="rnd" w="38100">
              <a:solidFill>
                <a:srgbClr val="86C7E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7920" y="1028700"/>
            <a:ext cx="9977197" cy="2345159"/>
            <a:chOff x="0" y="0"/>
            <a:chExt cx="13302930" cy="312687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33350"/>
              <a:ext cx="13302930" cy="1547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799"/>
                </a:lnSpc>
                <a:spcBef>
                  <a:spcPct val="0"/>
                </a:spcBef>
              </a:pPr>
              <a:r>
                <a:rPr lang="en-US" sz="6999" spc="-139">
                  <a:solidFill>
                    <a:srgbClr val="1836B2"/>
                  </a:solidFill>
                  <a:latin typeface="Fira Sans Medium"/>
                </a:rPr>
                <a:t>Timeline of the Project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39404"/>
              <a:ext cx="13302930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Timeline highlighting the project's progress in four parts: August, September, October, and November.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3130" y="6429714"/>
            <a:ext cx="3714676" cy="3242124"/>
            <a:chOff x="0" y="0"/>
            <a:chExt cx="4952901" cy="432283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23825"/>
              <a:ext cx="4952901" cy="13331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81"/>
                </a:lnSpc>
                <a:spcBef>
                  <a:spcPct val="0"/>
                </a:spcBef>
              </a:pPr>
              <a:r>
                <a:rPr lang="en-US" sz="5986" spc="-119">
                  <a:solidFill>
                    <a:srgbClr val="1836B2"/>
                  </a:solidFill>
                  <a:latin typeface="Fira Sans Medium"/>
                </a:rPr>
                <a:t>  August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368079"/>
              <a:ext cx="4952901" cy="2954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53968" indent="-276984" lvl="1">
                <a:lnSpc>
                  <a:spcPts val="3592"/>
                </a:lnSpc>
                <a:buFont typeface="Arial"/>
                <a:buChar char="•"/>
              </a:pPr>
              <a:r>
                <a:rPr lang="en-US" sz="2565" spc="12">
                  <a:solidFill>
                    <a:srgbClr val="000000"/>
                  </a:solidFill>
                  <a:latin typeface="Fira Sans Light"/>
                </a:rPr>
                <a:t>Conceptualization and Research</a:t>
              </a:r>
            </a:p>
            <a:p>
              <a:pPr marL="553968" indent="-276984" lvl="1">
                <a:lnSpc>
                  <a:spcPts val="3592"/>
                </a:lnSpc>
                <a:buFont typeface="Arial"/>
                <a:buChar char="•"/>
              </a:pPr>
              <a:r>
                <a:rPr lang="en-US" sz="2565" spc="12">
                  <a:solidFill>
                    <a:srgbClr val="000000"/>
                  </a:solidFill>
                  <a:latin typeface="Fira Sans Light"/>
                </a:rPr>
                <a:t>Planning and Design</a:t>
              </a:r>
            </a:p>
            <a:p>
              <a:pPr marL="553968" indent="-276984" lvl="1">
                <a:lnSpc>
                  <a:spcPts val="3592"/>
                </a:lnSpc>
                <a:buFont typeface="Arial"/>
                <a:buChar char="•"/>
              </a:pPr>
              <a:r>
                <a:rPr lang="en-US" sz="2565" spc="12">
                  <a:solidFill>
                    <a:srgbClr val="000000"/>
                  </a:solidFill>
                  <a:latin typeface="Fira Sans Light"/>
                </a:rPr>
                <a:t>Initial Developement</a:t>
              </a:r>
            </a:p>
            <a:p>
              <a:pPr>
                <a:lnSpc>
                  <a:spcPts val="359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773340" y="6429714"/>
            <a:ext cx="4370660" cy="2794449"/>
            <a:chOff x="0" y="0"/>
            <a:chExt cx="5827546" cy="372593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23825"/>
              <a:ext cx="5827546" cy="13331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81"/>
                </a:lnSpc>
                <a:spcBef>
                  <a:spcPct val="0"/>
                </a:spcBef>
              </a:pPr>
              <a:r>
                <a:rPr lang="en-US" sz="5986" spc="-119">
                  <a:solidFill>
                    <a:srgbClr val="1836B2"/>
                  </a:solidFill>
                  <a:latin typeface="Fira Sans Medium"/>
                </a:rPr>
                <a:t>September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368079"/>
              <a:ext cx="5827546" cy="2357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53968" indent="-276984" lvl="1">
                <a:lnSpc>
                  <a:spcPts val="3592"/>
                </a:lnSpc>
                <a:buFont typeface="Arial"/>
                <a:buChar char="•"/>
              </a:pPr>
              <a:r>
                <a:rPr lang="en-US" sz="2565" spc="12">
                  <a:solidFill>
                    <a:srgbClr val="000000"/>
                  </a:solidFill>
                  <a:latin typeface="Fira Sans Light"/>
                </a:rPr>
                <a:t>Frontend Development </a:t>
              </a:r>
            </a:p>
            <a:p>
              <a:pPr marL="553968" indent="-276984" lvl="1">
                <a:lnSpc>
                  <a:spcPts val="3592"/>
                </a:lnSpc>
                <a:buFont typeface="Arial"/>
                <a:buChar char="•"/>
              </a:pPr>
              <a:r>
                <a:rPr lang="en-US" sz="2565" spc="12">
                  <a:solidFill>
                    <a:srgbClr val="000000"/>
                  </a:solidFill>
                  <a:latin typeface="Fira Sans Light"/>
                </a:rPr>
                <a:t>Feature Implementation</a:t>
              </a:r>
            </a:p>
            <a:p>
              <a:pPr marL="553968" indent="-276984" lvl="1">
                <a:lnSpc>
                  <a:spcPts val="3592"/>
                </a:lnSpc>
                <a:buFont typeface="Arial"/>
                <a:buChar char="•"/>
              </a:pPr>
              <a:r>
                <a:rPr lang="en-US" sz="2565" spc="12">
                  <a:solidFill>
                    <a:srgbClr val="000000"/>
                  </a:solidFill>
                  <a:latin typeface="Fira Sans Light"/>
                </a:rPr>
                <a:t>Testing Phase </a:t>
              </a:r>
            </a:p>
            <a:p>
              <a:pPr>
                <a:lnSpc>
                  <a:spcPts val="3592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761197" y="6429714"/>
            <a:ext cx="4057410" cy="3037788"/>
            <a:chOff x="0" y="0"/>
            <a:chExt cx="5409879" cy="405038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14300"/>
              <a:ext cx="5409879" cy="1249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68"/>
                </a:lnSpc>
                <a:spcBef>
                  <a:spcPct val="0"/>
                </a:spcBef>
              </a:pPr>
              <a:r>
                <a:rPr lang="en-US" sz="5620" spc="-112">
                  <a:solidFill>
                    <a:srgbClr val="1836B2"/>
                  </a:solidFill>
                  <a:latin typeface="Fira Sans Medium"/>
                </a:rPr>
                <a:t>  October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290335"/>
              <a:ext cx="5409879" cy="27600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20048" indent="-260024" lvl="1">
                <a:lnSpc>
                  <a:spcPts val="3372"/>
                </a:lnSpc>
                <a:buFont typeface="Arial"/>
                <a:buChar char="•"/>
              </a:pPr>
              <a:r>
                <a:rPr lang="en-US" sz="2408" spc="12">
                  <a:solidFill>
                    <a:srgbClr val="000000"/>
                  </a:solidFill>
                  <a:latin typeface="Fira Sans Light"/>
                </a:rPr>
                <a:t>Refinement and Optimization</a:t>
              </a:r>
            </a:p>
            <a:p>
              <a:pPr marL="520048" indent="-260024" lvl="1">
                <a:lnSpc>
                  <a:spcPts val="3372"/>
                </a:lnSpc>
                <a:buFont typeface="Arial"/>
                <a:buChar char="•"/>
              </a:pPr>
              <a:r>
                <a:rPr lang="en-US" sz="2408" spc="12">
                  <a:solidFill>
                    <a:srgbClr val="000000"/>
                  </a:solidFill>
                  <a:latin typeface="Fira Sans Light"/>
                </a:rPr>
                <a:t>Feature Enhancement</a:t>
              </a:r>
            </a:p>
            <a:p>
              <a:pPr marL="520048" indent="-260024" lvl="1">
                <a:lnSpc>
                  <a:spcPts val="3372"/>
                </a:lnSpc>
                <a:buFont typeface="Arial"/>
                <a:buChar char="•"/>
              </a:pPr>
              <a:r>
                <a:rPr lang="en-US" sz="2408" spc="12">
                  <a:solidFill>
                    <a:srgbClr val="000000"/>
                  </a:solidFill>
                  <a:latin typeface="Fira Sans Light"/>
                </a:rPr>
                <a:t>Integration and Further Testing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1437920" y="4969860"/>
            <a:ext cx="442745" cy="383458"/>
            <a:chOff x="0" y="0"/>
            <a:chExt cx="6202680" cy="53721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4907806" y="4951771"/>
            <a:ext cx="442745" cy="383458"/>
            <a:chOff x="0" y="0"/>
            <a:chExt cx="6202680" cy="53721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10800000">
            <a:off x="8539825" y="4951771"/>
            <a:ext cx="442745" cy="383458"/>
            <a:chOff x="0" y="0"/>
            <a:chExt cx="6202680" cy="5372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AutoShape 20" id="20"/>
          <p:cNvSpPr/>
          <p:nvPr/>
        </p:nvSpPr>
        <p:spPr>
          <a:xfrm>
            <a:off x="5647150" y="5143500"/>
            <a:ext cx="2758210" cy="0"/>
          </a:xfrm>
          <a:prstGeom prst="line">
            <a:avLst/>
          </a:prstGeom>
          <a:ln cap="rnd" w="762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2015131" y="5161589"/>
            <a:ext cx="2758210" cy="0"/>
          </a:xfrm>
          <a:prstGeom prst="line">
            <a:avLst/>
          </a:prstGeom>
          <a:ln cap="rnd" w="762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9144000" y="5161589"/>
            <a:ext cx="2758210" cy="0"/>
          </a:xfrm>
          <a:prstGeom prst="line">
            <a:avLst/>
          </a:prstGeom>
          <a:ln cap="rnd" w="762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-10800000">
            <a:off x="12064135" y="4951771"/>
            <a:ext cx="442745" cy="383458"/>
            <a:chOff x="0" y="0"/>
            <a:chExt cx="6202680" cy="53721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AutoShape 25" id="25"/>
          <p:cNvSpPr/>
          <p:nvPr/>
        </p:nvSpPr>
        <p:spPr>
          <a:xfrm>
            <a:off x="12818607" y="5161589"/>
            <a:ext cx="2758210" cy="0"/>
          </a:xfrm>
          <a:prstGeom prst="line">
            <a:avLst/>
          </a:prstGeom>
          <a:ln cap="rnd" w="762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-10800000">
            <a:off x="15718055" y="4969860"/>
            <a:ext cx="442745" cy="383458"/>
            <a:chOff x="0" y="0"/>
            <a:chExt cx="6202680" cy="53721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576548" y="6429714"/>
            <a:ext cx="3362879" cy="1780488"/>
            <a:chOff x="0" y="0"/>
            <a:chExt cx="4483839" cy="2373984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114300"/>
              <a:ext cx="4483839" cy="1249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68"/>
                </a:lnSpc>
                <a:spcBef>
                  <a:spcPct val="0"/>
                </a:spcBef>
              </a:pPr>
              <a:r>
                <a:rPr lang="en-US" sz="5620" spc="-112">
                  <a:solidFill>
                    <a:srgbClr val="1836B2"/>
                  </a:solidFill>
                  <a:latin typeface="Fira Sans Medium"/>
                </a:rPr>
                <a:t>November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1290335"/>
              <a:ext cx="4483839" cy="1083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20048" indent="-260024" lvl="1">
                <a:lnSpc>
                  <a:spcPts val="3372"/>
                </a:lnSpc>
                <a:buFont typeface="Arial"/>
                <a:buChar char="•"/>
              </a:pPr>
              <a:r>
                <a:rPr lang="en-US" sz="2408" spc="12">
                  <a:solidFill>
                    <a:srgbClr val="000000"/>
                  </a:solidFill>
                  <a:latin typeface="Fira Sans Light"/>
                </a:rPr>
                <a:t>Finalization</a:t>
              </a:r>
            </a:p>
            <a:p>
              <a:pPr marL="520048" indent="-260024" lvl="1">
                <a:lnSpc>
                  <a:spcPts val="3372"/>
                </a:lnSpc>
                <a:buFont typeface="Arial"/>
                <a:buChar char="•"/>
              </a:pPr>
              <a:r>
                <a:rPr lang="en-US" sz="2408" spc="12">
                  <a:solidFill>
                    <a:srgbClr val="000000"/>
                  </a:solidFill>
                  <a:latin typeface="Fira Sans Light"/>
                </a:rPr>
                <a:t>Launch Preparation 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4664839" y="1028700"/>
            <a:ext cx="2549177" cy="697200"/>
          </a:xfrm>
          <a:custGeom>
            <a:avLst/>
            <a:gdLst/>
            <a:ahLst/>
            <a:cxnLst/>
            <a:rect r="r" b="b" t="t" l="l"/>
            <a:pathLst>
              <a:path h="697200" w="2549177">
                <a:moveTo>
                  <a:pt x="0" y="0"/>
                </a:moveTo>
                <a:lnTo>
                  <a:pt x="2549177" y="0"/>
                </a:lnTo>
                <a:lnTo>
                  <a:pt x="2549177" y="697200"/>
                </a:lnTo>
                <a:lnTo>
                  <a:pt x="0" y="697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7929" y="2904120"/>
            <a:ext cx="6881239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836B2"/>
                </a:solidFill>
                <a:latin typeface="Fira Sans Medium"/>
              </a:rPr>
              <a:t>Future Enhancements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059916" y="1764607"/>
            <a:ext cx="3392555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 spc="105">
                <a:solidFill>
                  <a:srgbClr val="1836B2"/>
                </a:solidFill>
                <a:latin typeface="Fira Sans Ultra-Bold"/>
              </a:rPr>
              <a:t>Auto Drivers Integration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2059916" y="3690045"/>
            <a:ext cx="3392555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 spc="105">
                <a:solidFill>
                  <a:srgbClr val="1836B2"/>
                </a:solidFill>
                <a:latin typeface="Fira Sans Ultra-Bold"/>
              </a:rPr>
              <a:t>Payment Integration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059916" y="5615484"/>
            <a:ext cx="339255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 spc="105">
                <a:solidFill>
                  <a:srgbClr val="1836B2"/>
                </a:solidFill>
                <a:latin typeface="Fira Sans Ultra-Bold"/>
              </a:rPr>
              <a:t>Feedback Options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59916" y="7540922"/>
            <a:ext cx="4171873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 spc="105">
                <a:solidFill>
                  <a:srgbClr val="1836B2"/>
                </a:solidFill>
                <a:latin typeface="Fira Sans Ultra-Bold"/>
              </a:rPr>
              <a:t>Google Map Integration and Real Time Updates</a:t>
            </a:r>
          </a:p>
        </p:txBody>
      </p:sp>
      <p:grpSp>
        <p:nvGrpSpPr>
          <p:cNvPr name="Group 7" id="7"/>
          <p:cNvGrpSpPr/>
          <p:nvPr/>
        </p:nvGrpSpPr>
        <p:grpSpPr>
          <a:xfrm rot="-10800000">
            <a:off x="10705449" y="1871884"/>
            <a:ext cx="442745" cy="383458"/>
            <a:chOff x="0" y="0"/>
            <a:chExt cx="6202680" cy="5372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5400000">
            <a:off x="10494286" y="2981606"/>
            <a:ext cx="865071" cy="89453"/>
          </a:xfrm>
          <a:custGeom>
            <a:avLst/>
            <a:gdLst/>
            <a:ahLst/>
            <a:cxnLst/>
            <a:rect r="r" b="b" t="t" l="l"/>
            <a:pathLst>
              <a:path h="89453" w="865071">
                <a:moveTo>
                  <a:pt x="0" y="0"/>
                </a:moveTo>
                <a:lnTo>
                  <a:pt x="865071" y="0"/>
                </a:lnTo>
                <a:lnTo>
                  <a:pt x="865071" y="89453"/>
                </a:lnTo>
                <a:lnTo>
                  <a:pt x="0" y="89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22314" t="0" r="-41479" b="-1140944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0800000">
            <a:off x="10705449" y="3797323"/>
            <a:ext cx="442745" cy="383458"/>
            <a:chOff x="0" y="0"/>
            <a:chExt cx="6202680" cy="5372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10705449" y="5722761"/>
            <a:ext cx="442745" cy="383458"/>
            <a:chOff x="0" y="0"/>
            <a:chExt cx="6202680" cy="5372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10705449" y="7648199"/>
            <a:ext cx="442745" cy="383458"/>
            <a:chOff x="0" y="0"/>
            <a:chExt cx="6202680" cy="53721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80652" y="9515874"/>
            <a:ext cx="16926697" cy="1542251"/>
            <a:chOff x="0" y="0"/>
            <a:chExt cx="58960502" cy="53721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8960500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9605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AutoShape 18" id="18"/>
          <p:cNvSpPr/>
          <p:nvPr/>
        </p:nvSpPr>
        <p:spPr>
          <a:xfrm rot="-5400000">
            <a:off x="10494286" y="6839109"/>
            <a:ext cx="865071" cy="0"/>
          </a:xfrm>
          <a:prstGeom prst="line">
            <a:avLst/>
          </a:prstGeom>
          <a:ln cap="rnd" w="762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-5400000">
            <a:off x="10494286" y="4913671"/>
            <a:ext cx="865071" cy="0"/>
          </a:xfrm>
          <a:prstGeom prst="line">
            <a:avLst/>
          </a:prstGeom>
          <a:ln cap="rnd" w="76200">
            <a:solidFill>
              <a:srgbClr val="86C7ED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028700" y="1028700"/>
            <a:ext cx="2549177" cy="697200"/>
          </a:xfrm>
          <a:custGeom>
            <a:avLst/>
            <a:gdLst/>
            <a:ahLst/>
            <a:cxnLst/>
            <a:rect r="r" b="b" t="t" l="l"/>
            <a:pathLst>
              <a:path h="697200" w="2549177">
                <a:moveTo>
                  <a:pt x="0" y="0"/>
                </a:moveTo>
                <a:lnTo>
                  <a:pt x="2549177" y="0"/>
                </a:lnTo>
                <a:lnTo>
                  <a:pt x="2549177" y="697200"/>
                </a:lnTo>
                <a:lnTo>
                  <a:pt x="0" y="697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7929" y="3523245"/>
            <a:ext cx="688123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836B2"/>
                </a:solidFill>
                <a:latin typeface="Fira Sans Medium"/>
              </a:rPr>
              <a:t>Lesson Learned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059916" y="1764607"/>
            <a:ext cx="3392555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500" spc="105">
                <a:solidFill>
                  <a:srgbClr val="1836B2"/>
                </a:solidFill>
                <a:latin typeface="Fira Sans Bold"/>
              </a:rPr>
              <a:t>Hand on experied on flutter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059916" y="3690045"/>
            <a:ext cx="3392555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 spc="105">
                <a:solidFill>
                  <a:srgbClr val="1836B2"/>
                </a:solidFill>
                <a:latin typeface="Fira Sans Ultra-Bold"/>
              </a:rPr>
              <a:t>Importance of feedback from users</a:t>
            </a:r>
          </a:p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</a:p>
        </p:txBody>
      </p:sp>
      <p:grpSp>
        <p:nvGrpSpPr>
          <p:cNvPr name="Group 5" id="5"/>
          <p:cNvGrpSpPr/>
          <p:nvPr/>
        </p:nvGrpSpPr>
        <p:grpSpPr>
          <a:xfrm rot="-10800000">
            <a:off x="10705449" y="1871884"/>
            <a:ext cx="442745" cy="383458"/>
            <a:chOff x="0" y="0"/>
            <a:chExt cx="6202680" cy="5372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0705449" y="3797323"/>
            <a:ext cx="442745" cy="383458"/>
            <a:chOff x="0" y="0"/>
            <a:chExt cx="6202680" cy="5372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80652" y="9515874"/>
            <a:ext cx="16926697" cy="1542251"/>
            <a:chOff x="0" y="0"/>
            <a:chExt cx="58960502" cy="5372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960500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9605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028700"/>
            <a:ext cx="2549177" cy="697200"/>
          </a:xfrm>
          <a:custGeom>
            <a:avLst/>
            <a:gdLst/>
            <a:ahLst/>
            <a:cxnLst/>
            <a:rect r="r" b="b" t="t" l="l"/>
            <a:pathLst>
              <a:path h="697200" w="2549177">
                <a:moveTo>
                  <a:pt x="0" y="0"/>
                </a:moveTo>
                <a:lnTo>
                  <a:pt x="2549177" y="0"/>
                </a:lnTo>
                <a:lnTo>
                  <a:pt x="2549177" y="697200"/>
                </a:lnTo>
                <a:lnTo>
                  <a:pt x="0" y="697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34520" y="3883025"/>
            <a:ext cx="10045507" cy="1748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306"/>
              </a:lnSpc>
              <a:spcBef>
                <a:spcPct val="0"/>
              </a:spcBef>
            </a:pPr>
            <a:r>
              <a:rPr lang="en-US" sz="10218" spc="-204">
                <a:solidFill>
                  <a:srgbClr val="1836B2"/>
                </a:solidFill>
                <a:latin typeface="Fira Sans Medium"/>
              </a:rPr>
              <a:t>  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80652" y="9515874"/>
            <a:ext cx="16926697" cy="1542251"/>
            <a:chOff x="0" y="0"/>
            <a:chExt cx="58960502" cy="5372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960500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9605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2549177" cy="697200"/>
          </a:xfrm>
          <a:custGeom>
            <a:avLst/>
            <a:gdLst/>
            <a:ahLst/>
            <a:cxnLst/>
            <a:rect r="r" b="b" t="t" l="l"/>
            <a:pathLst>
              <a:path h="697200" w="2549177">
                <a:moveTo>
                  <a:pt x="0" y="0"/>
                </a:moveTo>
                <a:lnTo>
                  <a:pt x="2549177" y="0"/>
                </a:lnTo>
                <a:lnTo>
                  <a:pt x="2549177" y="697200"/>
                </a:lnTo>
                <a:lnTo>
                  <a:pt x="0" y="697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213764"/>
            <a:ext cx="6979141" cy="2343150"/>
            <a:chOff x="0" y="0"/>
            <a:chExt cx="9305522" cy="31242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025525"/>
              <a:ext cx="9305522" cy="209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Cab Share offers a centralized platform for students to connect based on their travel plans.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9525"/>
              <a:ext cx="9305522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Ultra-Bold"/>
                </a:rPr>
                <a:t>Ride Sharing App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4972834" cy="2209721"/>
            <a:chOff x="0" y="0"/>
            <a:chExt cx="6630446" cy="294629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0"/>
              <a:ext cx="6630446" cy="1928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1836B2"/>
                  </a:solidFill>
                  <a:latin typeface="Fira Sans Semi-Bold"/>
                </a:rPr>
                <a:t>Solution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270019"/>
              <a:ext cx="6630446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710123" y="1028700"/>
            <a:ext cx="2549177" cy="697200"/>
          </a:xfrm>
          <a:custGeom>
            <a:avLst/>
            <a:gdLst/>
            <a:ahLst/>
            <a:cxnLst/>
            <a:rect r="r" b="b" t="t" l="l"/>
            <a:pathLst>
              <a:path h="697200" w="2549177">
                <a:moveTo>
                  <a:pt x="0" y="0"/>
                </a:moveTo>
                <a:lnTo>
                  <a:pt x="2549177" y="0"/>
                </a:lnTo>
                <a:lnTo>
                  <a:pt x="2549177" y="697200"/>
                </a:lnTo>
                <a:lnTo>
                  <a:pt x="0" y="697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01534" y="1436911"/>
            <a:ext cx="696649" cy="696649"/>
          </a:xfrm>
          <a:custGeom>
            <a:avLst/>
            <a:gdLst/>
            <a:ahLst/>
            <a:cxnLst/>
            <a:rect r="r" b="b" t="t" l="l"/>
            <a:pathLst>
              <a:path h="696649" w="696649">
                <a:moveTo>
                  <a:pt x="0" y="0"/>
                </a:moveTo>
                <a:lnTo>
                  <a:pt x="696650" y="0"/>
                </a:lnTo>
                <a:lnTo>
                  <a:pt x="696650" y="696649"/>
                </a:lnTo>
                <a:lnTo>
                  <a:pt x="0" y="696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324850" y="6213764"/>
            <a:ext cx="6979141" cy="2343150"/>
            <a:chOff x="0" y="0"/>
            <a:chExt cx="9305522" cy="312420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025525"/>
              <a:ext cx="9305522" cy="209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By sharing rides, individuals can split expenses, significantly reducing the cost burden of commuting.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9305522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Ultra-Bold"/>
                </a:rPr>
                <a:t>Reduced Expenses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9262561" y="1695271"/>
            <a:ext cx="341236" cy="295542"/>
            <a:chOff x="0" y="0"/>
            <a:chExt cx="6202680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9262561" y="4403777"/>
            <a:ext cx="341236" cy="295542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443663" y="1444393"/>
            <a:ext cx="5167755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836B2"/>
                </a:solidFill>
                <a:latin typeface="Fira Sans Medium"/>
              </a:rPr>
              <a:t>Techstacks Used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97411" y="1577743"/>
            <a:ext cx="6626279" cy="1714500"/>
            <a:chOff x="0" y="0"/>
            <a:chExt cx="8835039" cy="228600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898525"/>
              <a:ext cx="8835039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For cross-platform mobile application development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8835039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Ultra-Bold"/>
                </a:rPr>
                <a:t>Flutter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97411" y="4286250"/>
            <a:ext cx="6626279" cy="1714500"/>
            <a:chOff x="0" y="0"/>
            <a:chExt cx="8835039" cy="228600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898525"/>
              <a:ext cx="8835039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For data storage and retrieval and user authentication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8835039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Ultra-Bold"/>
                </a:rPr>
                <a:t>Firebase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-2053973" y="6868687"/>
            <a:ext cx="8370405" cy="4779226"/>
          </a:xfrm>
          <a:custGeom>
            <a:avLst/>
            <a:gdLst/>
            <a:ahLst/>
            <a:cxnLst/>
            <a:rect r="r" b="b" t="t" l="l"/>
            <a:pathLst>
              <a:path h="4779226" w="8370405">
                <a:moveTo>
                  <a:pt x="8370405" y="0"/>
                </a:moveTo>
                <a:lnTo>
                  <a:pt x="0" y="0"/>
                </a:lnTo>
                <a:lnTo>
                  <a:pt x="0" y="4779226"/>
                </a:lnTo>
                <a:lnTo>
                  <a:pt x="8370405" y="4779226"/>
                </a:lnTo>
                <a:lnTo>
                  <a:pt x="83704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9144000" y="1368246"/>
            <a:ext cx="341236" cy="295542"/>
            <a:chOff x="0" y="0"/>
            <a:chExt cx="6202680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9144000" y="3546527"/>
            <a:ext cx="341236" cy="295542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443663" y="1444393"/>
            <a:ext cx="516775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 spc="-139">
                <a:solidFill>
                  <a:srgbClr val="1836B2"/>
                </a:solidFill>
                <a:latin typeface="Fira Sans Medium"/>
              </a:rPr>
              <a:t>Features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78850" y="1250718"/>
            <a:ext cx="6626279" cy="1714500"/>
            <a:chOff x="0" y="0"/>
            <a:chExt cx="8835039" cy="228600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898525"/>
              <a:ext cx="8835039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Authentication for login/Signup process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8835039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Ultra-Bold"/>
                </a:rPr>
                <a:t>User Authentication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78850" y="3429000"/>
            <a:ext cx="6626279" cy="2247900"/>
            <a:chOff x="0" y="0"/>
            <a:chExt cx="8835039" cy="299720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898525"/>
              <a:ext cx="8835039" cy="209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The app displays travel plans in a card format, making it easy for users to view and request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8835039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Ultra-Bold"/>
                </a:rPr>
                <a:t>User-Friendly Travel Cards 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-2053973" y="6868687"/>
            <a:ext cx="8370405" cy="4779226"/>
          </a:xfrm>
          <a:custGeom>
            <a:avLst/>
            <a:gdLst/>
            <a:ahLst/>
            <a:cxnLst/>
            <a:rect r="r" b="b" t="t" l="l"/>
            <a:pathLst>
              <a:path h="4779226" w="8370405">
                <a:moveTo>
                  <a:pt x="8370405" y="0"/>
                </a:moveTo>
                <a:lnTo>
                  <a:pt x="0" y="0"/>
                </a:lnTo>
                <a:lnTo>
                  <a:pt x="0" y="4779226"/>
                </a:lnTo>
                <a:lnTo>
                  <a:pt x="8370405" y="4779226"/>
                </a:lnTo>
                <a:lnTo>
                  <a:pt x="83704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10800000">
            <a:off x="9144000" y="6032552"/>
            <a:ext cx="341236" cy="295542"/>
            <a:chOff x="0" y="0"/>
            <a:chExt cx="6202680" cy="53721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878850" y="6011437"/>
            <a:ext cx="6626279" cy="1714500"/>
            <a:chOff x="0" y="0"/>
            <a:chExt cx="8835039" cy="228600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898525"/>
              <a:ext cx="8835039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Users can request other travellers for sharing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8835039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Ultra-Bold"/>
                </a:rPr>
                <a:t>Request-Accept Mechanism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-10800000">
            <a:off x="9144000" y="8192662"/>
            <a:ext cx="341236" cy="295542"/>
            <a:chOff x="0" y="0"/>
            <a:chExt cx="6202680" cy="53721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878850" y="8039100"/>
            <a:ext cx="6626279" cy="2247900"/>
            <a:chOff x="0" y="0"/>
            <a:chExt cx="8835039" cy="299720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898525"/>
              <a:ext cx="8835039" cy="209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In-app messaging service for seamless communication and Notification for acceptance/message.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9525"/>
              <a:ext cx="8835039" cy="72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 spc="105">
                  <a:solidFill>
                    <a:srgbClr val="1836B2"/>
                  </a:solidFill>
                  <a:latin typeface="Fira Sans Ultra-Bold"/>
                </a:rPr>
                <a:t>Messaging and Notification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48500" y="0"/>
            <a:ext cx="5213479" cy="10595091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0" t="-1202" r="0" b="-120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144000" y="2925461"/>
            <a:ext cx="9346768" cy="4815587"/>
            <a:chOff x="0" y="0"/>
            <a:chExt cx="12462357" cy="642078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0"/>
              <a:ext cx="9389953" cy="41142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941"/>
                </a:lnSpc>
              </a:pPr>
              <a:r>
                <a:rPr lang="en-US" sz="10855">
                  <a:solidFill>
                    <a:srgbClr val="FFFFFF"/>
                  </a:solidFill>
                  <a:latin typeface="Fira Sans Semi-Bold"/>
                </a:rPr>
                <a:t>Login/Signup Page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692356"/>
              <a:ext cx="9389953" cy="728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9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flipH="true">
              <a:off x="0" y="4984253"/>
              <a:ext cx="12462357" cy="0"/>
            </a:xfrm>
            <a:prstGeom prst="line">
              <a:avLst/>
            </a:prstGeom>
            <a:ln cap="rnd" w="41359">
              <a:solidFill>
                <a:srgbClr val="86C7E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48500" y="0"/>
            <a:ext cx="5213479" cy="10595091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0" t="-1202" r="0" b="-120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80605" y="2925461"/>
            <a:ext cx="8610163" cy="4436078"/>
            <a:chOff x="0" y="0"/>
            <a:chExt cx="11480217" cy="591477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0"/>
              <a:ext cx="8649945" cy="3782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FFFFFF"/>
                  </a:solidFill>
                  <a:latin typeface="Fira Sans Bold"/>
                </a:rPr>
                <a:t>Signup Page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238495"/>
              <a:ext cx="864994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flipH="true">
              <a:off x="0" y="4591452"/>
              <a:ext cx="11480217" cy="0"/>
            </a:xfrm>
            <a:prstGeom prst="line">
              <a:avLst/>
            </a:prstGeom>
            <a:ln cap="rnd" w="38100">
              <a:solidFill>
                <a:srgbClr val="86C7E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48500" y="0"/>
            <a:ext cx="5213479" cy="10595091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0" t="-1202" r="0" b="-120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80605" y="3251109"/>
            <a:ext cx="8407395" cy="3901812"/>
            <a:chOff x="0" y="0"/>
            <a:chExt cx="11209860" cy="520241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76200"/>
              <a:ext cx="8446240" cy="3137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91"/>
                </a:lnSpc>
              </a:pPr>
              <a:r>
                <a:rPr lang="en-US" sz="8264">
                  <a:solidFill>
                    <a:srgbClr val="FFFFFF"/>
                  </a:solidFill>
                  <a:latin typeface="Fira Sans Semi-Bold"/>
                </a:rPr>
                <a:t>Confirmation Email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540497"/>
              <a:ext cx="8446240" cy="6619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01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flipH="true">
              <a:off x="0" y="3910262"/>
              <a:ext cx="11209860" cy="0"/>
            </a:xfrm>
            <a:prstGeom prst="line">
              <a:avLst/>
            </a:prstGeom>
            <a:ln cap="rnd" w="37203">
              <a:solidFill>
                <a:srgbClr val="86C7E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66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48500" y="0"/>
            <a:ext cx="5213479" cy="10595091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0" t="-1202" r="0" b="-120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80605" y="2995311"/>
            <a:ext cx="8610163" cy="4296379"/>
            <a:chOff x="0" y="0"/>
            <a:chExt cx="11480217" cy="572850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85725"/>
              <a:ext cx="8649945" cy="36057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450"/>
                </a:lnSpc>
              </a:pPr>
              <a:r>
                <a:rPr lang="en-US" sz="9500">
                  <a:solidFill>
                    <a:srgbClr val="FFFFFF"/>
                  </a:solidFill>
                  <a:latin typeface="Fira Sans Bold"/>
                </a:rPr>
                <a:t>Verification Message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052230"/>
              <a:ext cx="864994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 flipH="true">
              <a:off x="0" y="4405187"/>
              <a:ext cx="11480217" cy="0"/>
            </a:xfrm>
            <a:prstGeom prst="line">
              <a:avLst/>
            </a:prstGeom>
            <a:ln cap="rnd" w="38100">
              <a:solidFill>
                <a:srgbClr val="86C7E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DAF04L8957E</dc:identifier>
  <dcterms:modified xsi:type="dcterms:W3CDTF">2011-08-01T06:04:30Z</dcterms:modified>
  <cp:revision>1</cp:revision>
  <dc:title>Blue and Purple Casual Corporate App Development Startup Pitch Deck Presentation</dc:title>
</cp:coreProperties>
</file>